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Source Sans Pr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2C8082B-2C94-492A-9104-F3AE9F3F3532}">
  <a:tblStyle styleId="{22C8082B-2C94-492A-9104-F3AE9F3F35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SourceSansPr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SourceSansPro-italic.fntdata"/><Relationship Id="rId14" Type="http://schemas.openxmlformats.org/officeDocument/2006/relationships/slide" Target="slides/slide9.xml"/><Relationship Id="rId58" Type="http://schemas.openxmlformats.org/officeDocument/2006/relationships/font" Target="fonts/SourceSans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Reziumuojant: blogame kode paskęsta dizaino ketinimai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Ko trūksta? :)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Sunku - reikia kūrybingumo!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Plg su pacmano kodu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 0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12457" r="0" t="0"/>
          <a:stretch/>
        </p:blipFill>
        <p:spPr>
          <a:xfrm>
            <a:off x="0" y="0"/>
            <a:ext cx="675367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Neutr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rast Blu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lement Title &amp; Body Blu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79428" l="0" r="0" t="0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/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entered 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title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d Value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22600" r="0" t="0"/>
          <a:stretch/>
        </p:blipFill>
        <p:spPr>
          <a:xfrm>
            <a:off x="1" y="0"/>
            <a:ext cx="597164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type="ctrTitle"/>
          </p:nvPr>
        </p:nvSpPr>
        <p:spPr>
          <a:xfrm>
            <a:off x="3870675" y="1491850"/>
            <a:ext cx="49884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4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2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seperator_logo.png" id="105" name="Shape 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57706"/>
            <a:ext cx="9144000" cy="58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e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pic>
        <p:nvPicPr>
          <p:cNvPr descr="Visma_Logo_Screen.png" id="108" name="Shape 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 sz="1800"/>
            </a:lvl1pPr>
            <a:lvl2pPr lvl="1" rtl="0">
              <a:spcBef>
                <a:spcPts val="0"/>
              </a:spcBef>
              <a:buSzPts val="1200"/>
              <a:buChar char="○"/>
              <a:defRPr sz="1800"/>
            </a:lvl2pPr>
            <a:lvl3pPr lvl="2" rtl="0">
              <a:spcBef>
                <a:spcPts val="0"/>
              </a:spcBef>
              <a:buSzPts val="1200"/>
              <a:buChar char="■"/>
              <a:defRPr sz="1800"/>
            </a:lvl3pPr>
            <a:lvl4pPr lvl="3" rtl="0">
              <a:spcBef>
                <a:spcPts val="0"/>
              </a:spcBef>
              <a:buSzPts val="1200"/>
              <a:buChar char="●"/>
              <a:defRPr/>
            </a:lvl4pPr>
            <a:lvl5pPr lvl="4" rtl="0">
              <a:spcBef>
                <a:spcPts val="0"/>
              </a:spcBef>
              <a:buSzPts val="12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200"/>
              <a:buChar char="●"/>
              <a:defRPr/>
            </a:lvl7pPr>
            <a:lvl8pPr lvl="7" rtl="0">
              <a:spcBef>
                <a:spcPts val="0"/>
              </a:spcBef>
              <a:buSzPts val="12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/>
            </a:lvl1pPr>
            <a:lvl2pPr lvl="1" rtl="0">
              <a:spcBef>
                <a:spcPts val="0"/>
              </a:spcBef>
              <a:buSzPts val="10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44503" r="0" t="0"/>
          <a:stretch/>
        </p:blipFill>
        <p:spPr>
          <a:xfrm>
            <a:off x="0" y="0"/>
            <a:ext cx="428185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b="0" l="13096" r="0" t="0"/>
          <a:stretch/>
        </p:blipFill>
        <p:spPr>
          <a:xfrm>
            <a:off x="0" y="0"/>
            <a:ext cx="7946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type="ctrTitle"/>
          </p:nvPr>
        </p:nvSpPr>
        <p:spPr>
          <a:xfrm>
            <a:off x="3785825" y="1491850"/>
            <a:ext cx="50733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27230" r="0" t="0"/>
          <a:stretch/>
        </p:blipFill>
        <p:spPr>
          <a:xfrm>
            <a:off x="-3" y="0"/>
            <a:ext cx="616399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ctrTitle"/>
          </p:nvPr>
        </p:nvSpPr>
        <p:spPr>
          <a:xfrm>
            <a:off x="3831525" y="1491850"/>
            <a:ext cx="50277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6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6213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11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5096" r="0" t="0"/>
          <a:stretch/>
        </p:blipFill>
        <p:spPr>
          <a:xfrm>
            <a:off x="0" y="0"/>
            <a:ext cx="732079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9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27865" r="0" t="0"/>
          <a:stretch/>
        </p:blipFill>
        <p:spPr>
          <a:xfrm>
            <a:off x="0" y="0"/>
            <a:ext cx="556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"/>
              <a:buChar char="●"/>
              <a:def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Shape 8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2808700" y="1491850"/>
            <a:ext cx="6050400" cy="116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Kokybiškas programinis kodas.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Refaktoringas.</a:t>
            </a:r>
          </a:p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2017-09-18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Kodo kokybės matavimas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650" y="74275"/>
            <a:ext cx="5602800" cy="50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Kodo kokybės matavimas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Kodo peržiūros metu nustatytų incidentų skaičius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Testavimo metu rastų defektų kiekis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Saugumo (pažeidžiamumo) testai (angl. </a:t>
            </a:r>
            <a:r>
              <a:rPr i="1" lang="en" sz="1400"/>
              <a:t>vulnerabilities</a:t>
            </a:r>
            <a:r>
              <a:rPr lang="en" sz="1400"/>
              <a:t>)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Greitaveikos testai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Padengiamumo modulių testais lygis (angl. </a:t>
            </a:r>
            <a:r>
              <a:rPr i="1" lang="en" sz="1400"/>
              <a:t>unit test coverage</a:t>
            </a:r>
            <a:r>
              <a:rPr lang="en" sz="1400"/>
              <a:t>)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Techninės skolos lygis dienomis / savaitėmis / metais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Kodo kokybės analizės įrankiai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Pavyzdys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1657425"/>
            <a:ext cx="8520600" cy="1335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Kaip programinio kodo kokybė siejasi su dizaino kokybe?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704" y="0"/>
            <a:ext cx="56265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Kodo kokybės įtaka sistemos kokybėms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Sunkiai </a:t>
            </a:r>
            <a:r>
              <a:rPr b="1" lang="en" sz="1400"/>
              <a:t>suprantamame </a:t>
            </a:r>
            <a:r>
              <a:rPr lang="en" sz="1400"/>
              <a:t>kode: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sunku įsitikinti ar laikomasi sistemos projekto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sunku įžvelgti kodo bendrumus ir bendras logines abstrakcijas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 sz="1400"/>
              <a:t>sunku įžvelgti dizaino problemas ir loginius prieštaravimus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Sunkiai </a:t>
            </a:r>
            <a:r>
              <a:rPr b="1" lang="en" sz="1400"/>
              <a:t>keičiamame </a:t>
            </a:r>
            <a:r>
              <a:rPr lang="en" sz="1400"/>
              <a:t>kode: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sunku užtikrinti keliamas kokybes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sunku vystyti sistemą (ir jos projektą)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Kento Beko “paprasto dizaino” taisyklės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• Runs all the tests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• Contains no duplication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• Expresses the intent of the programmer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Minimizes the number of classes and methods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Kento Beko “paprasto dizaino” taisyklės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• Runs all the tests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• Contains no duplication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• Expresses the intent of the programmer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• Minimizes the number of classes and methods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“Runs all the tests”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ts val="1400"/>
              <a:buAutoNum type="arabicPeriod"/>
            </a:pPr>
            <a:r>
              <a:rPr lang="en" sz="1400"/>
              <a:t>Turi būti automatinių testų (integracinių arba modulių)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SzPts val="1400"/>
              <a:buAutoNum type="arabicPeriod"/>
            </a:pPr>
            <a:r>
              <a:rPr lang="en" sz="1400"/>
              <a:t>Sistemos funkcinė specifikacija išreikšta bent jau automatiniais testais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SzPts val="1400"/>
              <a:buAutoNum type="arabicPeriod"/>
            </a:pPr>
            <a:r>
              <a:rPr lang="en" sz="1400"/>
              <a:t>Visi žinomi testai (== visos žinomos funkcinės specifikacijos) turi veikti teisingai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>
              <a:spcBef>
                <a:spcPts val="0"/>
              </a:spcBef>
              <a:buSzPts val="1400"/>
              <a:buAutoNum type="arabicPeriod"/>
            </a:pPr>
            <a:r>
              <a:rPr lang="en" sz="1400"/>
              <a:t>Kodas parašytas taip, kad automatiniai testai jį galėtų testuoti (angl. </a:t>
            </a:r>
            <a:r>
              <a:rPr i="1" lang="en" sz="1400"/>
              <a:t>unit-testable code</a:t>
            </a:r>
            <a:r>
              <a:rPr lang="en" sz="1400"/>
              <a:t>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Kento Beko “paprasto dizaino” taisyklės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• Runs all the tests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• Contains no duplication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• Expresses the intent of the programmer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• Minimizes the number of classes and methods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Paskaitos tikslas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Susipažinti su kokybiško kodo sąvoka ir pagrindiniais siekiais.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Susipažinti su refaktoringo sąvoka, tikslais, ir keliais paprasčiausiais metodais.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Paaiškinti kaip kodo kokybė siejasi su PS projektavimo kokybė.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Sisteminės priemonės kodo kokybei užtikrinti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Statinės kodo analizės įrankiai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Maksimalus leidžiamas tech. skolos lygis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Minimalus leidžiamas padengimo modulių testais lygis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Komandos narių kompetencija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Minimalus išsilavinimo lygis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Techniniai sertifikatai (Sun certified Java programmer, Microsoft certified MVC.NET developer, …)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Minimalios patirties reikalavimai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Procesai ir projektų valdymo praktikos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Kodo peržiūros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Kodo versionavimo ir priėmimo taisyklės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1657425"/>
            <a:ext cx="8520600" cy="1335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Švaraus programinio kodo taisyklės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Taisyklės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susitarimų laikymasis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“Skautų taisyklė”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Taisyklės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susitarimų laikymasis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“Skautų taisyklė”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Nuoseklus kodo formatavimas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110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Palaikomas modernių IDE,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b</a:t>
            </a:r>
            <a:r>
              <a:rPr lang="en" sz="1400"/>
              <a:t>et reikia susitarti dėl formatavimo taisyklių.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Skliaustelių rašymo stilius, tabs vs spaces, t.t.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79875" y="2369675"/>
            <a:ext cx="2001600" cy="83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oid metodas(){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veiksmai;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2980700" y="2314125"/>
            <a:ext cx="2224200" cy="102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metodas()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veiksmai;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3492075"/>
            <a:ext cx="8520600" cy="102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Rekomendacija: visas kodas turi atrodyti taip, tarsi jį būtų parašęs tas pats žmogus.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Taisyklės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susitarimų laikymasis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“Skautų taisyklė”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Prasmingi, tikslūs pavadinimai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Reikalavimas galioja: 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Kintamiesiems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Funkcijoms (procedūroms, metodams, korutinoms)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Klasėms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Moduliams (</a:t>
            </a:r>
            <a:r>
              <a:rPr i="1" lang="en" sz="1400"/>
              <a:t>packages / namespaces</a:t>
            </a:r>
            <a:r>
              <a:rPr lang="en" sz="1400"/>
              <a:t>)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Testams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Tikslus pavadinimas vietoje komentaro.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7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Pavadinimai turi atitikti probleminės srities </a:t>
            </a:r>
            <a:r>
              <a:rPr b="1" lang="en" sz="1400"/>
              <a:t>žodyną</a:t>
            </a:r>
            <a:r>
              <a:rPr lang="en" sz="1400"/>
              <a:t>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7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Funkcijos turi būti </a:t>
            </a:r>
            <a:r>
              <a:rPr b="1" lang="en" sz="1400"/>
              <a:t>veiksmažodžiai </a:t>
            </a:r>
            <a:r>
              <a:rPr lang="en" sz="1400"/>
              <a:t>(arba akcesoriai </a:t>
            </a:r>
            <a:r>
              <a:rPr i="1" lang="en" sz="1400"/>
              <a:t>isXXX(), hasXXX(), containsXXX() </a:t>
            </a:r>
            <a:r>
              <a:rPr lang="en" sz="1400"/>
              <a:t>).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7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Klasės ir kintamieji turi būti </a:t>
            </a:r>
            <a:r>
              <a:rPr b="1" lang="en" sz="1400"/>
              <a:t>daiktavardžiai</a:t>
            </a:r>
            <a:r>
              <a:rPr lang="en" sz="140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Pavyzdžiai</a:t>
            </a:r>
          </a:p>
        </p:txBody>
      </p:sp>
      <p:graphicFrame>
        <p:nvGraphicFramePr>
          <p:cNvPr id="279" name="Shape 279"/>
          <p:cNvGraphicFramePr/>
          <p:nvPr/>
        </p:nvGraphicFramePr>
        <p:xfrm>
          <a:off x="413400" y="117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{22C8082B-2C94-492A-9104-F3AE9F3F3532}</a:tableStyleId>
              </a:tblPr>
              <a:tblGrid>
                <a:gridCol w="5369950"/>
                <a:gridCol w="2915550"/>
              </a:tblGrid>
              <a:tr h="31235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Blogas kodas</a:t>
                      </a: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Švarus kodas</a:t>
                      </a: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</a:tr>
              <a:tr h="312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int d; // elapsed time in days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int elapsedTimeInDays;</a:t>
                      </a:r>
                    </a:p>
                  </a:txBody>
                  <a:tcPr marT="91425" marB="91425" marR="91425" marL="91425"/>
                </a:tc>
              </a:tr>
              <a:tr h="312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int ds;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int daysSinceCreation;</a:t>
                      </a:r>
                    </a:p>
                  </a:txBody>
                  <a:tcPr marT="91425" marB="91425" marR="91425" marL="91425"/>
                </a:tc>
              </a:tr>
              <a:tr h="312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int dsm;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int daysSinceModification;</a:t>
                      </a:r>
                    </a:p>
                  </a:txBody>
                  <a:tcPr marT="91425" marB="91425" marR="91425" marL="91425"/>
                </a:tc>
              </a:tr>
              <a:tr h="312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class Person{}; class PeopleVisitor{}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class Person{}; class PersonVisitor{}</a:t>
                      </a:r>
                    </a:p>
                  </a:txBody>
                  <a:tcPr marT="91425" marB="91425" marR="91425" marL="91425"/>
                </a:tc>
              </a:tr>
              <a:tr h="312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class RunTest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class TestRunner</a:t>
                      </a:r>
                    </a:p>
                  </a:txBody>
                  <a:tcPr marT="91425" marB="91425" marR="91425" marL="91425"/>
                </a:tc>
              </a:tr>
              <a:tr h="2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Customer[] customerList;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Customer[] customers;</a:t>
                      </a:r>
                    </a:p>
                  </a:txBody>
                  <a:tcPr marT="91425" marB="91425" marR="91425" marL="91425"/>
                </a:tc>
              </a:tr>
              <a:tr h="2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var theCustomersListWithAllCustomersIncludedWithoutFilter;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var allCustomers;</a:t>
                      </a:r>
                    </a:p>
                  </a:txBody>
                  <a:tcPr marT="91425" marB="91425" marR="91425" marL="91425"/>
                </a:tc>
              </a:tr>
              <a:tr h="2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int receipt()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int getReceiptID()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Taisyklės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susitarimų laikymasis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“Skautų taisyklė”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Trumpos funkcijos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Kelių eilučių funkciją su aiškiu pavadinimu lengviau suprasti nei ilgą.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Viena funkcija turi atlikti vieną ir tik vieną dalyką.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Išimtys: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Greitaveikos optimizacija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GUI elementų inicializavimas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Automatiškai generuotas kodas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Modulių testai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 sz="1400"/>
              <a:t>… ?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306" y="0"/>
            <a:ext cx="38814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Pavyzdžiai</a:t>
            </a:r>
          </a:p>
        </p:txBody>
      </p:sp>
      <p:graphicFrame>
        <p:nvGraphicFramePr>
          <p:cNvPr id="297" name="Shape 297"/>
          <p:cNvGraphicFramePr/>
          <p:nvPr/>
        </p:nvGraphicFramePr>
        <p:xfrm>
          <a:off x="413400" y="117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{22C8082B-2C94-492A-9104-F3AE9F3F3532}</a:tableStyleId>
              </a:tblPr>
              <a:tblGrid>
                <a:gridCol w="4369175"/>
                <a:gridCol w="4055675"/>
              </a:tblGrid>
              <a:tr h="41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Blogas kodas</a:t>
                      </a: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Švarus kodas</a:t>
                      </a:r>
                    </a:p>
                  </a:txBody>
                  <a:tcPr marT="91425" marB="91425" marR="91425" marL="91425">
                    <a:solidFill>
                      <a:srgbClr val="0000FF"/>
                    </a:solidFill>
                  </a:tcPr>
                </a:tc>
              </a:tr>
              <a:tr h="30609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countRemainingObjects(){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int result = 0;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or (int i=0; i&lt;cookies.length; i++){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 (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cookies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[i].state != Cookie.EATEN &amp;&amp; ...){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result ++;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}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</a:t>
                      </a:r>
                      <a:r>
                        <a:rPr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or (int i=0; i&lt;extraStuff.length; i++){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</a:t>
                      </a:r>
                      <a:r>
                        <a:rPr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 (extraStuff[i].state!= Stuff.EATEN &amp;&amp; ...){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result++;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}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}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return result;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countRemainingObjects(){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return </a:t>
                      </a:r>
                      <a:r>
                        <a:rPr lang="en" sz="1000">
                          <a:solidFill>
                            <a:srgbClr val="00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countRemainingCookies</a:t>
                      </a: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+ </a:t>
                      </a:r>
                      <a:r>
                        <a:rPr lang="en" sz="1000">
                          <a:solidFill>
                            <a:srgbClr val="38761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countRemainingStuff</a:t>
                      </a: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();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int countRemainingCookies(){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int result = 0;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for (int i=0; i&lt;cookies.length; i++){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if (</a:t>
                      </a:r>
                      <a:r>
                        <a:rPr lang="en" sz="1000">
                          <a:solidFill>
                            <a:srgbClr val="741B47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isCookieRemaining</a:t>
                      </a: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(cookies[i]))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         result++;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}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boolean isCookieRemaining(Cookie cookie){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return cookie.state != Cookie.EATEN &amp;&amp; ...;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Taisyklės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susitarimų laikymasis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“Skautų taisyklė”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Viena, aiški paskirtis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Viena funkcija turi atlikti tik vieną dalyką.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vienas ciklas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vienas switch sakinys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vienas algoritmas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Viena klasė turi turėti vieną atsakomybę 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</a:t>
            </a:r>
            <a:r>
              <a:rPr lang="en" sz="1400"/>
              <a:t>eriausiai apibūdintą vienu sakiniu.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Jungtukai “ir”, “be to”, “taip pat” gali reikšti jog yra dvi atsakomybės.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 sz="1400"/>
              <a:t>Praktikoje tai reiškia daug mažų klasių ir funkcijų.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Taisyklės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susitarimų laikymasis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“Skautų taisyklė”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Taisyklės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susitarimų laikymasis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“Skautų taisyklė”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Ar reikia komentarų?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Komentarai rodo nesugebėjimą parinkti prasmingo pavadinimo.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7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Komentarų teisingumo negali įvertinti nei kompiliatorius, nei testai,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todėl komentarai ilgainiui atsilieka nuo kodo ir virsta dezinformacija.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7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Užkomentuotas kodas rodo nemokėjimą naudotis kodo versijonavimo sistemomis.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Išimtys: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Teisinė informacija ir autorinės teisės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Klasių atsakomybės aprašymas (vienas-du sakiniai!)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Klasės ar funkcijos panaudojimo aprašymai bei charakteristikos - kai neaišku iš pavadinimo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Sudėtingų algoritmų paaiškinimai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Įspėjimai kitiems programuotojams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TODO / FIXME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… 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Taisyklės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susitarimų laikymasis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“Skautų taisyklė”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OOP / OOD laikymasis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Data hiding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Coupling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Cohesion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Inheritance vs composition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Completeness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Sufficiency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Primitiveness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Private vs protected state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SOLID principle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Taisyklės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Nuoseklus susitarimų laikymasis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“Skautų taisyklė”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Nuoseklus susitarimų laikymasis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“Visas programinis kodas turi atrodyti taip, tarsi jį būtų parašęs vienas žmogus”.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Galioja: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Klaidų apdorojimo taktikoms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Bibliotekų ir karkasų naudojimams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Pavadinimų konvencijoms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Programavimo stiliui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 sz="1400"/>
              <a:t>…?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Kokybiškas kodas (</a:t>
            </a:r>
            <a:r>
              <a:rPr i="1" lang="en"/>
              <a:t>clean code</a:t>
            </a:r>
            <a:r>
              <a:rPr lang="en"/>
              <a:t>)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"/>
              <a:t>“The code is of high quality when productivity remains high in the presence of change in team and goals.”</a:t>
            </a:r>
            <a:r>
              <a:rPr lang="en"/>
              <a:t> </a:t>
            </a:r>
          </a:p>
          <a:p>
            <a:pPr indent="457200" lvl="0" marL="5943600" rtl="0">
              <a:spcBef>
                <a:spcPts val="0"/>
              </a:spcBef>
              <a:buNone/>
            </a:pPr>
            <a:r>
              <a:rPr lang="en"/>
              <a:t>- </a:t>
            </a:r>
            <a:r>
              <a:rPr i="1" lang="en"/>
              <a:t>Ward Cunningham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Užtikrina visus funkcinius reikalavimus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Lengvai skaitomas ir suprantamas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Lengvai keičiamas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Užtikrina kitus nefunkcinius reikalavimus (efektyvumas, saugumas, stabilumas, …)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Taisyklės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Nuoseklus kodo formatavimas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Prasmingi, tikslūs pavadinimai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Trumpos funkcijos ir klasės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Viena, aiški paskirtis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Jokių pašalinių efektų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Komentarų problematika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OOP / OOD reikalavimų laikymasis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Nuoseklus susitarimų laikymasis</a:t>
            </a:r>
          </a:p>
          <a:p>
            <a:pPr indent="-304800" lvl="0" marL="457200" rtl="0">
              <a:spcBef>
                <a:spcPts val="0"/>
              </a:spcBef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“Skautų taisyklė”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Kokybiškas kodas: Esminė mintis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Blogame kode dizainas skęsta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Blogą kodą taisant galima paversti geru kodu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Kokybiškame kode galima užtikrinti dizainą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Kokybiškame kode lengviau įžvelgti bendras aukštesnio lygio logines abstrakcijas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1657425"/>
            <a:ext cx="8520600" cy="1335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Refaktorinimas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Refaktorinimas</a:t>
            </a: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311700" y="1152475"/>
            <a:ext cx="3682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Programinio kodo keitimo procesas, kurio metu gerinama kodo kokybė, nekeičiant funkcionalumo.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Sistemingas, inkrementinis kodo gerinimas tam tikrais mažais standartiniais žingsniais, kurie nekeičia kodo funkcionalumo, tačiau suminis efektas radikaliai pagerina visos sistemos dizainą.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475" y="413338"/>
            <a:ext cx="321945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Simptomai (angl. </a:t>
            </a:r>
            <a:r>
              <a:rPr i="1" lang="en"/>
              <a:t>code smell</a:t>
            </a:r>
            <a:r>
              <a:rPr lang="en"/>
              <a:t>)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Išoriniai ženklai indikuojantys potencialią problemą.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“If it stinks, change it” – Martin Fowler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Pavyzdžiai: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Ilgi metodai ar klasės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Sudėtingi metodai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Dublikuotas kodas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Komentarai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Magiški skaičiai ir tekstinės reikšmės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200" y="1547025"/>
            <a:ext cx="42291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Paprasčiausi refaktorinimai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Extract Method</a:t>
            </a:r>
            <a:r>
              <a:rPr lang="en" sz="1400"/>
              <a:t> - dalis kodo iškeliama į atskirą procedūrą.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Rename Method</a:t>
            </a:r>
            <a:r>
              <a:rPr lang="en" sz="1400"/>
              <a:t> - funkcijos pavadinimas pakeičiamas į suprantamesnį.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Inline Method</a:t>
            </a:r>
            <a:r>
              <a:rPr lang="en" sz="1400"/>
              <a:t> - funkcija ištrinama, o jos kodas įterpiamas ten, iš kur ji buvo kviečiama (priešingas žingsnis Extract Method refaktoringui)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Extract Class</a:t>
            </a:r>
            <a:r>
              <a:rPr lang="en" sz="1400"/>
              <a:t> - dalis kintamųjų ir funkcijų išskiriami į atskirą klasę.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Inline Class</a:t>
            </a:r>
            <a:r>
              <a:rPr lang="en" sz="1400"/>
              <a:t> -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Introduce Explaining Variable</a:t>
            </a:r>
            <a:r>
              <a:rPr lang="en" sz="1400"/>
              <a:t> - sudėtingo skaičiavimo dalis priskiriama suprantamai pavadintam kintamajam, kurio vieninintelė paskirtis tėra paaiškinti skaičiavimo logiką.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Inline Temp</a:t>
            </a:r>
            <a:r>
              <a:rPr lang="en" sz="1400"/>
              <a:t> -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Sudėtingesni refaktorinimai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Refactor Architecture by Tiers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Localize Disparate Logic</a:t>
            </a:r>
            <a:r>
              <a:rPr lang="en" sz="1400"/>
              <a:t> -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Remove Middle Man </a:t>
            </a:r>
            <a:r>
              <a:rPr lang="en" sz="1400"/>
              <a:t>-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b="1" lang="en" sz="1400"/>
              <a:t>Null Object </a:t>
            </a:r>
            <a:r>
              <a:rPr lang="en" sz="1400"/>
              <a:t>-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350" y="45600"/>
            <a:ext cx="6488451" cy="468974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>
            <p:ph type="title"/>
          </p:nvPr>
        </p:nvSpPr>
        <p:spPr>
          <a:xfrm>
            <a:off x="311700" y="445025"/>
            <a:ext cx="2689500" cy="141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Klasikiniai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refaktorinimo šablonai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IDE palaikymas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Žr demo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Sąlygos refaktorinimui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IDE palaikymas palengvina paprasčiausius refaktoringus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Modulių testai!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Kompetencija / praktika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Valdymo procesas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Kokybiškas kodas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Lengvai skaitomas kodas yra ...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Minimalios apimties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Aiškiai išreiškia algoritmą (angl. </a:t>
            </a:r>
            <a:r>
              <a:rPr i="1" lang="en" sz="1400"/>
              <a:t>explicit</a:t>
            </a:r>
            <a:r>
              <a:rPr lang="en" sz="1400"/>
              <a:t>)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Daro tai, ko iš jo tikimasi (angl. </a:t>
            </a:r>
            <a:r>
              <a:rPr i="1" lang="en" sz="1400"/>
              <a:t>self-documented</a:t>
            </a:r>
            <a:r>
              <a:rPr lang="en" sz="1400"/>
              <a:t>)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 sz="1400"/>
              <a:t>Nuosekliai laikosi nustatytų konvencijų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Lengvai keičiamas kodas yra…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Minimaliai susijęs su likusia sistema (angl. </a:t>
            </a:r>
            <a:r>
              <a:rPr i="1" lang="en" sz="1400"/>
              <a:t>loosely coupled</a:t>
            </a:r>
            <a:r>
              <a:rPr lang="en" sz="1400"/>
              <a:t>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Nedublikuotas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Neturi šalutinių efektų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 sz="1400"/>
              <a:t>Padengas modulių testais (angl. </a:t>
            </a:r>
            <a:r>
              <a:rPr i="1" lang="en" sz="1400"/>
              <a:t>unit tests</a:t>
            </a:r>
            <a:r>
              <a:rPr lang="en" sz="1400"/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Pasekmės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“The cumulative effect of these small changes can radically improve the design” </a:t>
            </a:r>
          </a:p>
          <a:p>
            <a:pPr indent="457200" lvl="0" marL="6400800">
              <a:spcBef>
                <a:spcPts val="0"/>
              </a:spcBef>
              <a:buNone/>
            </a:pPr>
            <a:r>
              <a:rPr lang="en"/>
              <a:t>- </a:t>
            </a:r>
            <a:r>
              <a:rPr i="1" lang="en"/>
              <a:t>Martin Fowler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br>
              <a:rPr lang="en"/>
            </a:br>
            <a:r>
              <a:rPr lang="en"/>
              <a:t>“Refactoring is risky. [...] Refactoring, if not done properly, can set you back days, even weeks. [...]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[After learning systematic refactoring] not only did my confidence in the resulting code increase, I also felt less stressed” </a:t>
            </a:r>
          </a:p>
          <a:p>
            <a:pPr indent="457200" lvl="0" marL="6400800">
              <a:spcBef>
                <a:spcPts val="0"/>
              </a:spcBef>
              <a:buNone/>
            </a:pPr>
            <a:r>
              <a:rPr lang="en"/>
              <a:t>- </a:t>
            </a:r>
            <a:r>
              <a:rPr i="1" lang="en"/>
              <a:t>Erich Gamma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Refaktorinimas: esminė mintis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Naudojant standartinius, nedidelius žingsnelius įmanoma iš esmės pagerinti kodą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bei išgryninti PS projektinius sprendimus (bottom-up projektavimas).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Blogas kodas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Sunku skaityti ir suprasti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Sunku keisti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Lėtai/nepatikimai veikia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Priežastys: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Laiko stoka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Reikalavimų nežinojimas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Reikalavimų kitimas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Disciplinos trūkumas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… NEPROFESIONALUMAS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Blogo kodo pavyzdžiai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1950"/>
            <a:ext cx="91440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Praktinės blogo kodo pasekmės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3880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</a:pPr>
            <a:r>
              <a:rPr lang="en" sz="1400"/>
              <a:t>Blogo kodo daugėja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</a:pPr>
            <a:r>
              <a:rPr lang="en" sz="1400"/>
              <a:t>Ilgėja užduočių atlikimo terminai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Daugėja klaidų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Auga kaštai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Psichologinės pasekmės: auga stresas, krenta motyvacija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“Bad code brings companies down”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900" y="1152475"/>
            <a:ext cx="4355400" cy="18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5367300" y="3050350"/>
            <a:ext cx="3465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Paimta iš: </a:t>
            </a:r>
            <a:r>
              <a:rPr i="1" lang="en" sz="1000"/>
              <a:t>Robert C. Martin, Clean Code.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Techninė skola (angl. </a:t>
            </a:r>
            <a:r>
              <a:rPr i="1" lang="en"/>
              <a:t>tech debt</a:t>
            </a:r>
            <a:r>
              <a:rPr lang="en"/>
              <a:t>)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i="1" lang="en"/>
              <a:t>“When taking short cuts and delivering code that is not quite right for the programming task of the moment, a development team incurs Technical Debt. This debt decreases productivity. This loss of productivity is the interest of the Technical Debt.”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457200" lvl="0" marL="5943600" rtl="0">
              <a:spcBef>
                <a:spcPts val="0"/>
              </a:spcBef>
              <a:buNone/>
            </a:pPr>
            <a:r>
              <a:rPr i="1" lang="en"/>
              <a:t>- </a:t>
            </a:r>
            <a:r>
              <a:rPr i="1" lang="en"/>
              <a:t>Ward Cunningham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